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Alata" charset="1" panose="00000500000000000000"/>
      <p:regular r:id="rId17"/>
    </p:embeddedFont>
    <p:embeddedFont>
      <p:font typeface="Glacial Indifference" charset="1" panose="00000000000000000000"/>
      <p:regular r:id="rId18"/>
    </p:embeddedFont>
    <p:embeddedFont>
      <p:font typeface="Glacial Indifference Italics" charset="1" panose="000000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2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svg" Type="http://schemas.openxmlformats.org/officeDocument/2006/relationships/image"/><Relationship Id="rId11" Target="../media/image31.png" Type="http://schemas.openxmlformats.org/officeDocument/2006/relationships/image"/><Relationship Id="rId12" Target="../media/image32.sv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8.jpe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2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9.jpe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2.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2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Freeform 2" id="2"/>
          <p:cNvSpPr/>
          <p:nvPr/>
        </p:nvSpPr>
        <p:spPr>
          <a:xfrm flipH="false" flipV="false" rot="0">
            <a:off x="-2598333" y="-1944177"/>
            <a:ext cx="14034670" cy="4771788"/>
          </a:xfrm>
          <a:custGeom>
            <a:avLst/>
            <a:gdLst/>
            <a:ahLst/>
            <a:cxnLst/>
            <a:rect r="r" b="b" t="t" l="l"/>
            <a:pathLst>
              <a:path h="4771788" w="14034670">
                <a:moveTo>
                  <a:pt x="0" y="0"/>
                </a:moveTo>
                <a:lnTo>
                  <a:pt x="14034670" y="0"/>
                </a:lnTo>
                <a:lnTo>
                  <a:pt x="14034670" y="4771788"/>
                </a:lnTo>
                <a:lnTo>
                  <a:pt x="0" y="4771788"/>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1436337" y="0"/>
            <a:ext cx="6851663" cy="10287000"/>
          </a:xfrm>
          <a:custGeom>
            <a:avLst/>
            <a:gdLst/>
            <a:ahLst/>
            <a:cxnLst/>
            <a:rect r="r" b="b" t="t" l="l"/>
            <a:pathLst>
              <a:path h="10287000" w="6851663">
                <a:moveTo>
                  <a:pt x="0" y="0"/>
                </a:moveTo>
                <a:lnTo>
                  <a:pt x="6851663" y="0"/>
                </a:lnTo>
                <a:lnTo>
                  <a:pt x="6851663" y="10287000"/>
                </a:lnTo>
                <a:lnTo>
                  <a:pt x="0" y="10287000"/>
                </a:lnTo>
                <a:lnTo>
                  <a:pt x="0" y="0"/>
                </a:lnTo>
                <a:close/>
              </a:path>
            </a:pathLst>
          </a:custGeom>
          <a:blipFill>
            <a:blip r:embed="rId4"/>
            <a:stretch>
              <a:fillRect l="-14" t="0" r="-14" b="0"/>
            </a:stretch>
          </a:blipFill>
        </p:spPr>
      </p:sp>
      <p:sp>
        <p:nvSpPr>
          <p:cNvPr name="Freeform 4" id="4"/>
          <p:cNvSpPr/>
          <p:nvPr/>
        </p:nvSpPr>
        <p:spPr>
          <a:xfrm flipH="false" flipV="false" rot="0">
            <a:off x="-5384350" y="2773216"/>
            <a:ext cx="11102518" cy="10977615"/>
          </a:xfrm>
          <a:custGeom>
            <a:avLst/>
            <a:gdLst/>
            <a:ahLst/>
            <a:cxnLst/>
            <a:rect r="r" b="b" t="t" l="l"/>
            <a:pathLst>
              <a:path h="10977615" w="11102518">
                <a:moveTo>
                  <a:pt x="0" y="0"/>
                </a:moveTo>
                <a:lnTo>
                  <a:pt x="11102518" y="0"/>
                </a:lnTo>
                <a:lnTo>
                  <a:pt x="11102518" y="10977615"/>
                </a:lnTo>
                <a:lnTo>
                  <a:pt x="0" y="10977615"/>
                </a:lnTo>
                <a:lnTo>
                  <a:pt x="0" y="0"/>
                </a:lnTo>
                <a:close/>
              </a:path>
            </a:pathLst>
          </a:custGeom>
          <a:blipFill>
            <a:blip r:embed="rId5">
              <a:alphaModFix amt="18999"/>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028700" y="1534941"/>
            <a:ext cx="1034655" cy="818472"/>
          </a:xfrm>
          <a:custGeom>
            <a:avLst/>
            <a:gdLst/>
            <a:ahLst/>
            <a:cxnLst/>
            <a:rect r="r" b="b" t="t" l="l"/>
            <a:pathLst>
              <a:path h="818472" w="1034655">
                <a:moveTo>
                  <a:pt x="0" y="0"/>
                </a:moveTo>
                <a:lnTo>
                  <a:pt x="1034655" y="0"/>
                </a:lnTo>
                <a:lnTo>
                  <a:pt x="1034655" y="818472"/>
                </a:lnTo>
                <a:lnTo>
                  <a:pt x="0" y="8184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grpSp>
        <p:nvGrpSpPr>
          <p:cNvPr name="Group 6" id="6"/>
          <p:cNvGrpSpPr/>
          <p:nvPr/>
        </p:nvGrpSpPr>
        <p:grpSpPr>
          <a:xfrm rot="0">
            <a:off x="1149705" y="3368058"/>
            <a:ext cx="47625" cy="3802747"/>
            <a:chOff x="0" y="0"/>
            <a:chExt cx="12543" cy="1001547"/>
          </a:xfrm>
        </p:grpSpPr>
        <p:sp>
          <p:nvSpPr>
            <p:cNvPr name="Freeform 7" id="7"/>
            <p:cNvSpPr/>
            <p:nvPr/>
          </p:nvSpPr>
          <p:spPr>
            <a:xfrm flipH="false" flipV="false" rot="0">
              <a:off x="0" y="0"/>
              <a:ext cx="12543" cy="1001547"/>
            </a:xfrm>
            <a:custGeom>
              <a:avLst/>
              <a:gdLst/>
              <a:ahLst/>
              <a:cxnLst/>
              <a:rect r="r" b="b" t="t" l="l"/>
              <a:pathLst>
                <a:path h="1001547" w="12543">
                  <a:moveTo>
                    <a:pt x="0" y="0"/>
                  </a:moveTo>
                  <a:lnTo>
                    <a:pt x="12543" y="0"/>
                  </a:lnTo>
                  <a:lnTo>
                    <a:pt x="12543" y="1001547"/>
                  </a:lnTo>
                  <a:lnTo>
                    <a:pt x="0" y="1001547"/>
                  </a:lnTo>
                  <a:close/>
                </a:path>
              </a:pathLst>
            </a:custGeom>
            <a:solidFill>
              <a:srgbClr val="FFFFFF"/>
            </a:solidFill>
          </p:spPr>
        </p:sp>
        <p:sp>
          <p:nvSpPr>
            <p:cNvPr name="TextBox 8" id="8"/>
            <p:cNvSpPr txBox="true"/>
            <p:nvPr/>
          </p:nvSpPr>
          <p:spPr>
            <a:xfrm>
              <a:off x="0" y="-38100"/>
              <a:ext cx="12543" cy="1039647"/>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416336" y="3244233"/>
            <a:ext cx="8569609" cy="1158692"/>
          </a:xfrm>
          <a:prstGeom prst="rect">
            <a:avLst/>
          </a:prstGeom>
        </p:spPr>
        <p:txBody>
          <a:bodyPr anchor="t" rtlCol="false" tIns="0" lIns="0" bIns="0" rIns="0">
            <a:spAutoFit/>
          </a:bodyPr>
          <a:lstStyle/>
          <a:p>
            <a:pPr algn="l" marL="0" indent="0" lvl="0">
              <a:lnSpc>
                <a:spcPts val="9549"/>
              </a:lnSpc>
              <a:spcBef>
                <a:spcPct val="0"/>
              </a:spcBef>
            </a:pPr>
            <a:r>
              <a:rPr lang="en-US" sz="6821" spc="736">
                <a:solidFill>
                  <a:srgbClr val="FFFFFF"/>
                </a:solidFill>
                <a:latin typeface="Alata"/>
              </a:rPr>
              <a:t>SISTEM OPERASI</a:t>
            </a:r>
          </a:p>
        </p:txBody>
      </p:sp>
      <p:sp>
        <p:nvSpPr>
          <p:cNvPr name="TextBox 10" id="10"/>
          <p:cNvSpPr txBox="true"/>
          <p:nvPr/>
        </p:nvSpPr>
        <p:spPr>
          <a:xfrm rot="0">
            <a:off x="1416336" y="4142998"/>
            <a:ext cx="9262646" cy="2281152"/>
          </a:xfrm>
          <a:prstGeom prst="rect">
            <a:avLst/>
          </a:prstGeom>
        </p:spPr>
        <p:txBody>
          <a:bodyPr anchor="t" rtlCol="false" tIns="0" lIns="0" bIns="0" rIns="0">
            <a:spAutoFit/>
          </a:bodyPr>
          <a:lstStyle/>
          <a:p>
            <a:pPr algn="l" marL="0" indent="0" lvl="0">
              <a:lnSpc>
                <a:spcPts val="18677"/>
              </a:lnSpc>
              <a:spcBef>
                <a:spcPct val="0"/>
              </a:spcBef>
            </a:pPr>
            <a:r>
              <a:rPr lang="en-US" sz="13341" spc="1440">
                <a:solidFill>
                  <a:srgbClr val="FFFFFF"/>
                </a:solidFill>
                <a:latin typeface="Alata"/>
              </a:rPr>
              <a:t>PROJECT</a:t>
            </a:r>
          </a:p>
        </p:txBody>
      </p:sp>
      <p:sp>
        <p:nvSpPr>
          <p:cNvPr name="TextBox 11" id="11"/>
          <p:cNvSpPr txBox="true"/>
          <p:nvPr/>
        </p:nvSpPr>
        <p:spPr>
          <a:xfrm rot="0">
            <a:off x="2230364" y="1653731"/>
            <a:ext cx="2174166" cy="688378"/>
          </a:xfrm>
          <a:prstGeom prst="rect">
            <a:avLst/>
          </a:prstGeom>
        </p:spPr>
        <p:txBody>
          <a:bodyPr anchor="t" rtlCol="false" tIns="0" lIns="0" bIns="0" rIns="0">
            <a:spAutoFit/>
          </a:bodyPr>
          <a:lstStyle/>
          <a:p>
            <a:pPr algn="l" marL="0" indent="0" lvl="0">
              <a:lnSpc>
                <a:spcPts val="2708"/>
              </a:lnSpc>
            </a:pPr>
            <a:r>
              <a:rPr lang="en-US" sz="2531" spc="179">
                <a:solidFill>
                  <a:srgbClr val="FFFFFF"/>
                </a:solidFill>
                <a:latin typeface="Glacial Indifference"/>
              </a:rPr>
              <a:t>Arowwai Industries</a:t>
            </a:r>
          </a:p>
        </p:txBody>
      </p:sp>
      <p:sp>
        <p:nvSpPr>
          <p:cNvPr name="TextBox 12" id="12"/>
          <p:cNvSpPr txBox="true"/>
          <p:nvPr/>
        </p:nvSpPr>
        <p:spPr>
          <a:xfrm rot="0">
            <a:off x="1416336" y="6487123"/>
            <a:ext cx="9866662" cy="616237"/>
          </a:xfrm>
          <a:prstGeom prst="rect">
            <a:avLst/>
          </a:prstGeom>
        </p:spPr>
        <p:txBody>
          <a:bodyPr anchor="t" rtlCol="false" tIns="0" lIns="0" bIns="0" rIns="0">
            <a:spAutoFit/>
          </a:bodyPr>
          <a:lstStyle/>
          <a:p>
            <a:pPr algn="l" marL="0" indent="0" lvl="0">
              <a:lnSpc>
                <a:spcPts val="5160"/>
              </a:lnSpc>
              <a:spcBef>
                <a:spcPct val="0"/>
              </a:spcBef>
            </a:pPr>
            <a:r>
              <a:rPr lang="en-US" sz="3686" spc="398">
                <a:solidFill>
                  <a:srgbClr val="FFFFFF"/>
                </a:solidFill>
                <a:latin typeface="Alata"/>
              </a:rPr>
              <a:t>www.reallygreatsite.com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Freeform 2" id="2"/>
          <p:cNvSpPr/>
          <p:nvPr/>
        </p:nvSpPr>
        <p:spPr>
          <a:xfrm flipH="false" flipV="false" rot="1257840">
            <a:off x="9587899" y="-1323153"/>
            <a:ext cx="14604082" cy="10249410"/>
          </a:xfrm>
          <a:custGeom>
            <a:avLst/>
            <a:gdLst/>
            <a:ahLst/>
            <a:cxnLst/>
            <a:rect r="r" b="b" t="t" l="l"/>
            <a:pathLst>
              <a:path h="10249410" w="14604082">
                <a:moveTo>
                  <a:pt x="0" y="0"/>
                </a:moveTo>
                <a:lnTo>
                  <a:pt x="14604082" y="0"/>
                </a:lnTo>
                <a:lnTo>
                  <a:pt x="14604082" y="10249410"/>
                </a:lnTo>
                <a:lnTo>
                  <a:pt x="0" y="10249410"/>
                </a:lnTo>
                <a:lnTo>
                  <a:pt x="0" y="0"/>
                </a:lnTo>
                <a:close/>
              </a:path>
            </a:pathLst>
          </a:custGeom>
          <a:blipFill>
            <a:blip r:embed="rId2">
              <a:alphaModFix amt="13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1257840">
            <a:off x="-4515796" y="6609692"/>
            <a:ext cx="14604082" cy="10249410"/>
          </a:xfrm>
          <a:custGeom>
            <a:avLst/>
            <a:gdLst/>
            <a:ahLst/>
            <a:cxnLst/>
            <a:rect r="r" b="b" t="t" l="l"/>
            <a:pathLst>
              <a:path h="10249410" w="14604082">
                <a:moveTo>
                  <a:pt x="0" y="0"/>
                </a:moveTo>
                <a:lnTo>
                  <a:pt x="14604082" y="0"/>
                </a:lnTo>
                <a:lnTo>
                  <a:pt x="14604082" y="10249410"/>
                </a:lnTo>
                <a:lnTo>
                  <a:pt x="0" y="10249410"/>
                </a:lnTo>
                <a:lnTo>
                  <a:pt x="0" y="0"/>
                </a:lnTo>
                <a:close/>
              </a:path>
            </a:pathLst>
          </a:custGeom>
          <a:blipFill>
            <a:blip r:embed="rId2">
              <a:alphaModFix amt="13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9144000" y="2599737"/>
            <a:ext cx="8916162" cy="5499688"/>
          </a:xfrm>
          <a:custGeom>
            <a:avLst/>
            <a:gdLst/>
            <a:ahLst/>
            <a:cxnLst/>
            <a:rect r="r" b="b" t="t" l="l"/>
            <a:pathLst>
              <a:path h="5499688" w="8916162">
                <a:moveTo>
                  <a:pt x="0" y="0"/>
                </a:moveTo>
                <a:lnTo>
                  <a:pt x="8916162" y="0"/>
                </a:lnTo>
                <a:lnTo>
                  <a:pt x="8916162" y="5499688"/>
                </a:lnTo>
                <a:lnTo>
                  <a:pt x="0" y="5499688"/>
                </a:lnTo>
                <a:lnTo>
                  <a:pt x="0" y="0"/>
                </a:lnTo>
                <a:close/>
              </a:path>
            </a:pathLst>
          </a:custGeom>
          <a:blipFill>
            <a:blip r:embed="rId4"/>
            <a:stretch>
              <a:fillRect l="0" t="0" r="0" b="0"/>
            </a:stretch>
          </a:blipFill>
        </p:spPr>
      </p:sp>
      <p:sp>
        <p:nvSpPr>
          <p:cNvPr name="TextBox 5" id="5"/>
          <p:cNvSpPr txBox="true"/>
          <p:nvPr/>
        </p:nvSpPr>
        <p:spPr>
          <a:xfrm rot="0">
            <a:off x="1194200" y="1321480"/>
            <a:ext cx="7949800" cy="2423163"/>
          </a:xfrm>
          <a:prstGeom prst="rect">
            <a:avLst/>
          </a:prstGeom>
        </p:spPr>
        <p:txBody>
          <a:bodyPr anchor="t" rtlCol="false" tIns="0" lIns="0" bIns="0" rIns="0">
            <a:spAutoFit/>
          </a:bodyPr>
          <a:lstStyle/>
          <a:p>
            <a:pPr algn="l" marL="0" indent="0" lvl="0">
              <a:lnSpc>
                <a:spcPts val="9764"/>
              </a:lnSpc>
              <a:spcBef>
                <a:spcPct val="0"/>
              </a:spcBef>
            </a:pPr>
            <a:r>
              <a:rPr lang="en-US" sz="6974" spc="453">
                <a:solidFill>
                  <a:srgbClr val="FFFFFF"/>
                </a:solidFill>
                <a:latin typeface="Alata"/>
              </a:rPr>
              <a:t>Tampilkan Jumlah Baris File</a:t>
            </a:r>
          </a:p>
        </p:txBody>
      </p:sp>
      <p:sp>
        <p:nvSpPr>
          <p:cNvPr name="TextBox 6" id="6"/>
          <p:cNvSpPr txBox="true"/>
          <p:nvPr/>
        </p:nvSpPr>
        <p:spPr>
          <a:xfrm rot="0">
            <a:off x="1028700" y="4801100"/>
            <a:ext cx="7759648" cy="2627012"/>
          </a:xfrm>
          <a:prstGeom prst="rect">
            <a:avLst/>
          </a:prstGeom>
        </p:spPr>
        <p:txBody>
          <a:bodyPr anchor="t" rtlCol="false" tIns="0" lIns="0" bIns="0" rIns="0">
            <a:spAutoFit/>
          </a:bodyPr>
          <a:lstStyle/>
          <a:p>
            <a:pPr algn="l" marL="0" indent="0" lvl="0">
              <a:lnSpc>
                <a:spcPts val="4189"/>
              </a:lnSpc>
              <a:spcBef>
                <a:spcPct val="0"/>
              </a:spcBef>
            </a:pPr>
            <a:r>
              <a:rPr lang="en-US" sz="2992" spc="194">
                <a:solidFill>
                  <a:srgbClr val="FFFFFF"/>
                </a:solidFill>
                <a:latin typeface="Alata"/>
              </a:rPr>
              <a:t>Dalam fitur ini pengguna dapat melihat file yang ingin dihitung jumlah barisnya dengan memasukkan nama file yang ingin dihitung jumlah barisnya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1284157">
            <a:off x="-4903766" y="-786632"/>
            <a:ext cx="11454190" cy="14593204"/>
            <a:chOff x="0" y="0"/>
            <a:chExt cx="3016741" cy="3843478"/>
          </a:xfrm>
        </p:grpSpPr>
        <p:sp>
          <p:nvSpPr>
            <p:cNvPr name="Freeform 3" id="3"/>
            <p:cNvSpPr/>
            <p:nvPr/>
          </p:nvSpPr>
          <p:spPr>
            <a:xfrm flipH="false" flipV="false" rot="0">
              <a:off x="0" y="0"/>
              <a:ext cx="3016741" cy="3843478"/>
            </a:xfrm>
            <a:custGeom>
              <a:avLst/>
              <a:gdLst/>
              <a:ahLst/>
              <a:cxnLst/>
              <a:rect r="r" b="b" t="t" l="l"/>
              <a:pathLst>
                <a:path h="3843478" w="3016741">
                  <a:moveTo>
                    <a:pt x="0" y="0"/>
                  </a:moveTo>
                  <a:lnTo>
                    <a:pt x="3016741" y="0"/>
                  </a:lnTo>
                  <a:lnTo>
                    <a:pt x="3016741" y="3843478"/>
                  </a:lnTo>
                  <a:lnTo>
                    <a:pt x="0" y="3843478"/>
                  </a:lnTo>
                  <a:close/>
                </a:path>
              </a:pathLst>
            </a:custGeom>
            <a:solidFill>
              <a:srgbClr val="222222"/>
            </a:solidFill>
          </p:spPr>
        </p:sp>
        <p:sp>
          <p:nvSpPr>
            <p:cNvPr name="TextBox 4" id="4"/>
            <p:cNvSpPr txBox="true"/>
            <p:nvPr/>
          </p:nvSpPr>
          <p:spPr>
            <a:xfrm>
              <a:off x="0" y="-38100"/>
              <a:ext cx="3016741" cy="388157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3473310" y="5319574"/>
            <a:ext cx="9212958" cy="9109312"/>
          </a:xfrm>
          <a:custGeom>
            <a:avLst/>
            <a:gdLst/>
            <a:ahLst/>
            <a:cxnLst/>
            <a:rect r="r" b="b" t="t" l="l"/>
            <a:pathLst>
              <a:path h="9109312" w="9212958">
                <a:moveTo>
                  <a:pt x="0" y="0"/>
                </a:moveTo>
                <a:lnTo>
                  <a:pt x="9212958" y="0"/>
                </a:lnTo>
                <a:lnTo>
                  <a:pt x="9212958" y="9109311"/>
                </a:lnTo>
                <a:lnTo>
                  <a:pt x="0" y="9109311"/>
                </a:lnTo>
                <a:lnTo>
                  <a:pt x="0" y="0"/>
                </a:lnTo>
                <a:close/>
              </a:path>
            </a:pathLst>
          </a:custGeom>
          <a:blipFill>
            <a:blip r:embed="rId2">
              <a:alphaModFix amt="14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6" id="6"/>
          <p:cNvSpPr txBox="true"/>
          <p:nvPr/>
        </p:nvSpPr>
        <p:spPr>
          <a:xfrm rot="0">
            <a:off x="14127082" y="8530034"/>
            <a:ext cx="2025971" cy="281867"/>
          </a:xfrm>
          <a:prstGeom prst="rect">
            <a:avLst/>
          </a:prstGeom>
        </p:spPr>
        <p:txBody>
          <a:bodyPr anchor="t" rtlCol="false" tIns="0" lIns="0" bIns="0" rIns="0">
            <a:spAutoFit/>
          </a:bodyPr>
          <a:lstStyle/>
          <a:p>
            <a:pPr algn="ctr">
              <a:lnSpc>
                <a:spcPts val="2314"/>
              </a:lnSpc>
              <a:spcBef>
                <a:spcPct val="0"/>
              </a:spcBef>
            </a:pPr>
            <a:r>
              <a:rPr lang="en-US" sz="1652" spc="39">
                <a:solidFill>
                  <a:srgbClr val="FFFFFF"/>
                </a:solidFill>
                <a:latin typeface="Glacial Indifference Italics"/>
              </a:rPr>
              <a:t>Gerente General</a:t>
            </a:r>
          </a:p>
        </p:txBody>
      </p:sp>
      <p:sp>
        <p:nvSpPr>
          <p:cNvPr name="TextBox 7" id="7"/>
          <p:cNvSpPr txBox="true"/>
          <p:nvPr/>
        </p:nvSpPr>
        <p:spPr>
          <a:xfrm rot="0">
            <a:off x="8526430" y="4786153"/>
            <a:ext cx="10385013" cy="1851940"/>
          </a:xfrm>
          <a:prstGeom prst="rect">
            <a:avLst/>
          </a:prstGeom>
        </p:spPr>
        <p:txBody>
          <a:bodyPr anchor="t" rtlCol="false" tIns="0" lIns="0" bIns="0" rIns="0">
            <a:spAutoFit/>
          </a:bodyPr>
          <a:lstStyle/>
          <a:p>
            <a:pPr algn="just" marL="0" indent="0" lvl="0">
              <a:lnSpc>
                <a:spcPts val="15206"/>
              </a:lnSpc>
              <a:spcBef>
                <a:spcPct val="0"/>
              </a:spcBef>
            </a:pPr>
            <a:r>
              <a:rPr lang="en-US" sz="10861" spc="706">
                <a:solidFill>
                  <a:srgbClr val="1A1A1A"/>
                </a:solidFill>
                <a:latin typeface="Alata"/>
              </a:rPr>
              <a:t>Thank You</a:t>
            </a:r>
          </a:p>
        </p:txBody>
      </p:sp>
      <p:grpSp>
        <p:nvGrpSpPr>
          <p:cNvPr name="Group 8" id="8"/>
          <p:cNvGrpSpPr>
            <a:grpSpLocks noChangeAspect="true"/>
          </p:cNvGrpSpPr>
          <p:nvPr/>
        </p:nvGrpSpPr>
        <p:grpSpPr>
          <a:xfrm rot="0">
            <a:off x="343556" y="314332"/>
            <a:ext cx="7978855" cy="9559897"/>
            <a:chOff x="0" y="0"/>
            <a:chExt cx="8585708" cy="10287000"/>
          </a:xfrm>
        </p:grpSpPr>
        <p:sp>
          <p:nvSpPr>
            <p:cNvPr name="Freeform 9" id="9"/>
            <p:cNvSpPr/>
            <p:nvPr/>
          </p:nvSpPr>
          <p:spPr>
            <a:xfrm flipH="false" flipV="false" rot="0">
              <a:off x="0" y="0"/>
              <a:ext cx="8585708" cy="10286999"/>
            </a:xfrm>
            <a:custGeom>
              <a:avLst/>
              <a:gdLst/>
              <a:ahLst/>
              <a:cxnLst/>
              <a:rect r="r" b="b" t="t" l="l"/>
              <a:pathLst>
                <a:path h="10286999" w="8585708">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4"/>
              <a:stretch>
                <a:fillRect l="0" t="-2163" r="0" b="-2163"/>
              </a:stretch>
            </a:blipFill>
          </p:spPr>
        </p:sp>
      </p:grpSp>
      <p:sp>
        <p:nvSpPr>
          <p:cNvPr name="Freeform 10" id="10"/>
          <p:cNvSpPr/>
          <p:nvPr/>
        </p:nvSpPr>
        <p:spPr>
          <a:xfrm flipH="false" flipV="false" rot="0">
            <a:off x="8526430" y="1531672"/>
            <a:ext cx="1034655" cy="818472"/>
          </a:xfrm>
          <a:custGeom>
            <a:avLst/>
            <a:gdLst/>
            <a:ahLst/>
            <a:cxnLst/>
            <a:rect r="r" b="b" t="t" l="l"/>
            <a:pathLst>
              <a:path h="818472" w="1034655">
                <a:moveTo>
                  <a:pt x="0" y="0"/>
                </a:moveTo>
                <a:lnTo>
                  <a:pt x="1034655" y="0"/>
                </a:lnTo>
                <a:lnTo>
                  <a:pt x="1034655" y="818473"/>
                </a:lnTo>
                <a:lnTo>
                  <a:pt x="0" y="8184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11" id="11"/>
          <p:cNvSpPr txBox="true"/>
          <p:nvPr/>
        </p:nvSpPr>
        <p:spPr>
          <a:xfrm rot="0">
            <a:off x="9728094" y="1650462"/>
            <a:ext cx="2174166" cy="699014"/>
          </a:xfrm>
          <a:prstGeom prst="rect">
            <a:avLst/>
          </a:prstGeom>
        </p:spPr>
        <p:txBody>
          <a:bodyPr anchor="t" rtlCol="false" tIns="0" lIns="0" bIns="0" rIns="0">
            <a:spAutoFit/>
          </a:bodyPr>
          <a:lstStyle/>
          <a:p>
            <a:pPr algn="l" marL="0" indent="0" lvl="0">
              <a:lnSpc>
                <a:spcPts val="2708"/>
              </a:lnSpc>
            </a:pPr>
            <a:r>
              <a:rPr lang="en-US" sz="2531" spc="179">
                <a:solidFill>
                  <a:srgbClr val="191919"/>
                </a:solidFill>
                <a:latin typeface="Glacial Indifference"/>
              </a:rPr>
              <a:t>Arowwai Industries</a:t>
            </a:r>
          </a:p>
        </p:txBody>
      </p:sp>
      <p:sp>
        <p:nvSpPr>
          <p:cNvPr name="Freeform 12" id="12"/>
          <p:cNvSpPr/>
          <p:nvPr/>
        </p:nvSpPr>
        <p:spPr>
          <a:xfrm flipH="false" flipV="false" rot="0">
            <a:off x="231454" y="4920753"/>
            <a:ext cx="422754" cy="422754"/>
          </a:xfrm>
          <a:custGeom>
            <a:avLst/>
            <a:gdLst/>
            <a:ahLst/>
            <a:cxnLst/>
            <a:rect r="r" b="b" t="t" l="l"/>
            <a:pathLst>
              <a:path h="422754" w="422754">
                <a:moveTo>
                  <a:pt x="0" y="0"/>
                </a:moveTo>
                <a:lnTo>
                  <a:pt x="422754" y="0"/>
                </a:lnTo>
                <a:lnTo>
                  <a:pt x="422754" y="422754"/>
                </a:lnTo>
                <a:lnTo>
                  <a:pt x="0" y="4227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331416" y="5788545"/>
            <a:ext cx="538840" cy="539081"/>
          </a:xfrm>
          <a:custGeom>
            <a:avLst/>
            <a:gdLst/>
            <a:ahLst/>
            <a:cxnLst/>
            <a:rect r="r" b="b" t="t" l="l"/>
            <a:pathLst>
              <a:path h="539081" w="538840">
                <a:moveTo>
                  <a:pt x="0" y="0"/>
                </a:moveTo>
                <a:lnTo>
                  <a:pt x="538840" y="0"/>
                </a:lnTo>
                <a:lnTo>
                  <a:pt x="538840" y="539081"/>
                </a:lnTo>
                <a:lnTo>
                  <a:pt x="0" y="53908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76601" y="5360412"/>
            <a:ext cx="480277" cy="480277"/>
          </a:xfrm>
          <a:custGeom>
            <a:avLst/>
            <a:gdLst/>
            <a:ahLst/>
            <a:cxnLst/>
            <a:rect r="r" b="b" t="t" l="l"/>
            <a:pathLst>
              <a:path h="480277" w="480277">
                <a:moveTo>
                  <a:pt x="0" y="0"/>
                </a:moveTo>
                <a:lnTo>
                  <a:pt x="480277" y="0"/>
                </a:lnTo>
                <a:lnTo>
                  <a:pt x="480277" y="480277"/>
                </a:lnTo>
                <a:lnTo>
                  <a:pt x="0" y="48027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Freeform 2" id="2"/>
          <p:cNvSpPr/>
          <p:nvPr/>
        </p:nvSpPr>
        <p:spPr>
          <a:xfrm flipH="false" flipV="false" rot="0">
            <a:off x="-2598333" y="-1944177"/>
            <a:ext cx="14034670" cy="4771788"/>
          </a:xfrm>
          <a:custGeom>
            <a:avLst/>
            <a:gdLst/>
            <a:ahLst/>
            <a:cxnLst/>
            <a:rect r="r" b="b" t="t" l="l"/>
            <a:pathLst>
              <a:path h="4771788" w="14034670">
                <a:moveTo>
                  <a:pt x="0" y="0"/>
                </a:moveTo>
                <a:lnTo>
                  <a:pt x="14034670" y="0"/>
                </a:lnTo>
                <a:lnTo>
                  <a:pt x="14034670" y="4771788"/>
                </a:lnTo>
                <a:lnTo>
                  <a:pt x="0" y="4771788"/>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5384350" y="2773216"/>
            <a:ext cx="11102518" cy="10977615"/>
          </a:xfrm>
          <a:custGeom>
            <a:avLst/>
            <a:gdLst/>
            <a:ahLst/>
            <a:cxnLst/>
            <a:rect r="r" b="b" t="t" l="l"/>
            <a:pathLst>
              <a:path h="10977615" w="11102518">
                <a:moveTo>
                  <a:pt x="0" y="0"/>
                </a:moveTo>
                <a:lnTo>
                  <a:pt x="11102518" y="0"/>
                </a:lnTo>
                <a:lnTo>
                  <a:pt x="11102518" y="10977615"/>
                </a:lnTo>
                <a:lnTo>
                  <a:pt x="0" y="10977615"/>
                </a:lnTo>
                <a:lnTo>
                  <a:pt x="0" y="0"/>
                </a:lnTo>
                <a:close/>
              </a:path>
            </a:pathLst>
          </a:custGeom>
          <a:blipFill>
            <a:blip r:embed="rId4">
              <a:alphaModFix amt="18999"/>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028700" y="1534941"/>
            <a:ext cx="1034655" cy="818472"/>
          </a:xfrm>
          <a:custGeom>
            <a:avLst/>
            <a:gdLst/>
            <a:ahLst/>
            <a:cxnLst/>
            <a:rect r="r" b="b" t="t" l="l"/>
            <a:pathLst>
              <a:path h="818472" w="1034655">
                <a:moveTo>
                  <a:pt x="0" y="0"/>
                </a:moveTo>
                <a:lnTo>
                  <a:pt x="1034655" y="0"/>
                </a:lnTo>
                <a:lnTo>
                  <a:pt x="1034655" y="818472"/>
                </a:lnTo>
                <a:lnTo>
                  <a:pt x="0" y="8184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grpSp>
        <p:nvGrpSpPr>
          <p:cNvPr name="Group 5" id="5"/>
          <p:cNvGrpSpPr/>
          <p:nvPr/>
        </p:nvGrpSpPr>
        <p:grpSpPr>
          <a:xfrm rot="0">
            <a:off x="1149705" y="3368058"/>
            <a:ext cx="47625" cy="3802747"/>
            <a:chOff x="0" y="0"/>
            <a:chExt cx="12543" cy="1001547"/>
          </a:xfrm>
        </p:grpSpPr>
        <p:sp>
          <p:nvSpPr>
            <p:cNvPr name="Freeform 6" id="6"/>
            <p:cNvSpPr/>
            <p:nvPr/>
          </p:nvSpPr>
          <p:spPr>
            <a:xfrm flipH="false" flipV="false" rot="0">
              <a:off x="0" y="0"/>
              <a:ext cx="12543" cy="1001547"/>
            </a:xfrm>
            <a:custGeom>
              <a:avLst/>
              <a:gdLst/>
              <a:ahLst/>
              <a:cxnLst/>
              <a:rect r="r" b="b" t="t" l="l"/>
              <a:pathLst>
                <a:path h="1001547" w="12543">
                  <a:moveTo>
                    <a:pt x="0" y="0"/>
                  </a:moveTo>
                  <a:lnTo>
                    <a:pt x="12543" y="0"/>
                  </a:lnTo>
                  <a:lnTo>
                    <a:pt x="12543" y="1001547"/>
                  </a:lnTo>
                  <a:lnTo>
                    <a:pt x="0" y="1001547"/>
                  </a:lnTo>
                  <a:close/>
                </a:path>
              </a:pathLst>
            </a:custGeom>
            <a:solidFill>
              <a:srgbClr val="FFFFFF"/>
            </a:solidFill>
          </p:spPr>
        </p:sp>
        <p:sp>
          <p:nvSpPr>
            <p:cNvPr name="TextBox 7" id="7"/>
            <p:cNvSpPr txBox="true"/>
            <p:nvPr/>
          </p:nvSpPr>
          <p:spPr>
            <a:xfrm>
              <a:off x="0" y="-38100"/>
              <a:ext cx="12543" cy="1039647"/>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416336" y="3624105"/>
            <a:ext cx="9625221" cy="712470"/>
          </a:xfrm>
          <a:prstGeom prst="rect">
            <a:avLst/>
          </a:prstGeom>
        </p:spPr>
        <p:txBody>
          <a:bodyPr anchor="t" rtlCol="false" tIns="0" lIns="0" bIns="0" rIns="0">
            <a:spAutoFit/>
          </a:bodyPr>
          <a:lstStyle/>
          <a:p>
            <a:pPr algn="l" marL="0" indent="0" lvl="0">
              <a:lnSpc>
                <a:spcPts val="5880"/>
              </a:lnSpc>
              <a:spcBef>
                <a:spcPct val="0"/>
              </a:spcBef>
            </a:pPr>
            <a:r>
              <a:rPr lang="en-US" sz="4200" spc="453">
                <a:solidFill>
                  <a:srgbClr val="FFFFFF"/>
                </a:solidFill>
                <a:latin typeface="Alata"/>
              </a:rPr>
              <a:t>ADNAN ARJU MAULANA PASHA</a:t>
            </a:r>
          </a:p>
        </p:txBody>
      </p:sp>
      <p:sp>
        <p:nvSpPr>
          <p:cNvPr name="TextBox 9" id="9"/>
          <p:cNvSpPr txBox="true"/>
          <p:nvPr/>
        </p:nvSpPr>
        <p:spPr>
          <a:xfrm rot="0">
            <a:off x="1416336" y="4875096"/>
            <a:ext cx="9262646" cy="712470"/>
          </a:xfrm>
          <a:prstGeom prst="rect">
            <a:avLst/>
          </a:prstGeom>
        </p:spPr>
        <p:txBody>
          <a:bodyPr anchor="t" rtlCol="false" tIns="0" lIns="0" bIns="0" rIns="0">
            <a:spAutoFit/>
          </a:bodyPr>
          <a:lstStyle/>
          <a:p>
            <a:pPr algn="l" marL="0" indent="0" lvl="0">
              <a:lnSpc>
                <a:spcPts val="5880"/>
              </a:lnSpc>
              <a:spcBef>
                <a:spcPct val="0"/>
              </a:spcBef>
            </a:pPr>
            <a:r>
              <a:rPr lang="en-US" sz="4200" spc="453">
                <a:solidFill>
                  <a:srgbClr val="FFFFFF"/>
                </a:solidFill>
                <a:latin typeface="Alata"/>
              </a:rPr>
              <a:t>2341720107</a:t>
            </a:r>
          </a:p>
        </p:txBody>
      </p:sp>
      <p:sp>
        <p:nvSpPr>
          <p:cNvPr name="TextBox 10" id="10"/>
          <p:cNvSpPr txBox="true"/>
          <p:nvPr/>
        </p:nvSpPr>
        <p:spPr>
          <a:xfrm rot="0">
            <a:off x="2230364" y="1653731"/>
            <a:ext cx="2174166" cy="688378"/>
          </a:xfrm>
          <a:prstGeom prst="rect">
            <a:avLst/>
          </a:prstGeom>
        </p:spPr>
        <p:txBody>
          <a:bodyPr anchor="t" rtlCol="false" tIns="0" lIns="0" bIns="0" rIns="0">
            <a:spAutoFit/>
          </a:bodyPr>
          <a:lstStyle/>
          <a:p>
            <a:pPr algn="l" marL="0" indent="0" lvl="0">
              <a:lnSpc>
                <a:spcPts val="2708"/>
              </a:lnSpc>
            </a:pPr>
            <a:r>
              <a:rPr lang="en-US" sz="2531" spc="179">
                <a:solidFill>
                  <a:srgbClr val="FFFFFF"/>
                </a:solidFill>
                <a:latin typeface="Glacial Indifference"/>
              </a:rPr>
              <a:t>Arowwai Industries</a:t>
            </a:r>
          </a:p>
        </p:txBody>
      </p:sp>
      <p:sp>
        <p:nvSpPr>
          <p:cNvPr name="TextBox 11" id="11"/>
          <p:cNvSpPr txBox="true"/>
          <p:nvPr/>
        </p:nvSpPr>
        <p:spPr>
          <a:xfrm rot="0">
            <a:off x="1416336" y="6130491"/>
            <a:ext cx="9866662" cy="712470"/>
          </a:xfrm>
          <a:prstGeom prst="rect">
            <a:avLst/>
          </a:prstGeom>
        </p:spPr>
        <p:txBody>
          <a:bodyPr anchor="t" rtlCol="false" tIns="0" lIns="0" bIns="0" rIns="0">
            <a:spAutoFit/>
          </a:bodyPr>
          <a:lstStyle/>
          <a:p>
            <a:pPr algn="l" marL="0" indent="0" lvl="0">
              <a:lnSpc>
                <a:spcPts val="5879"/>
              </a:lnSpc>
              <a:spcBef>
                <a:spcPct val="0"/>
              </a:spcBef>
            </a:pPr>
            <a:r>
              <a:rPr lang="en-US" sz="4199" spc="453">
                <a:solidFill>
                  <a:srgbClr val="FFFFFF"/>
                </a:solidFill>
                <a:latin typeface="Alata"/>
              </a:rPr>
              <a:t>TI 1B</a:t>
            </a:r>
          </a:p>
        </p:txBody>
      </p:sp>
      <p:grpSp>
        <p:nvGrpSpPr>
          <p:cNvPr name="Group 12" id="12"/>
          <p:cNvGrpSpPr>
            <a:grpSpLocks noChangeAspect="true"/>
          </p:cNvGrpSpPr>
          <p:nvPr/>
        </p:nvGrpSpPr>
        <p:grpSpPr>
          <a:xfrm rot="0">
            <a:off x="11436337" y="-311953"/>
            <a:ext cx="8878054" cy="10637275"/>
            <a:chOff x="0" y="0"/>
            <a:chExt cx="8585708" cy="10287000"/>
          </a:xfrm>
        </p:grpSpPr>
        <p:sp>
          <p:nvSpPr>
            <p:cNvPr name="Freeform 13" id="13"/>
            <p:cNvSpPr/>
            <p:nvPr/>
          </p:nvSpPr>
          <p:spPr>
            <a:xfrm flipH="false" flipV="false" rot="0">
              <a:off x="0" y="0"/>
              <a:ext cx="8585708" cy="10286999"/>
            </a:xfrm>
            <a:custGeom>
              <a:avLst/>
              <a:gdLst/>
              <a:ahLst/>
              <a:cxnLst/>
              <a:rect r="r" b="b" t="t" l="l"/>
              <a:pathLst>
                <a:path h="10286999" w="8585708">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8"/>
              <a:stretch>
                <a:fillRect l="0" t="-2163" r="0" b="-2163"/>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Freeform 2" id="2"/>
          <p:cNvSpPr/>
          <p:nvPr/>
        </p:nvSpPr>
        <p:spPr>
          <a:xfrm flipH="false" flipV="false" rot="0">
            <a:off x="8016987" y="5337502"/>
            <a:ext cx="9379701" cy="9274179"/>
          </a:xfrm>
          <a:custGeom>
            <a:avLst/>
            <a:gdLst/>
            <a:ahLst/>
            <a:cxnLst/>
            <a:rect r="r" b="b" t="t" l="l"/>
            <a:pathLst>
              <a:path h="9274179" w="9379701">
                <a:moveTo>
                  <a:pt x="0" y="0"/>
                </a:moveTo>
                <a:lnTo>
                  <a:pt x="9379700" y="0"/>
                </a:lnTo>
                <a:lnTo>
                  <a:pt x="9379700" y="9274179"/>
                </a:lnTo>
                <a:lnTo>
                  <a:pt x="0" y="9274179"/>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4839129" y="-3084423"/>
            <a:ext cx="9212958" cy="9109312"/>
          </a:xfrm>
          <a:custGeom>
            <a:avLst/>
            <a:gdLst/>
            <a:ahLst/>
            <a:cxnLst/>
            <a:rect r="r" b="b" t="t" l="l"/>
            <a:pathLst>
              <a:path h="9109312" w="9212958">
                <a:moveTo>
                  <a:pt x="0" y="0"/>
                </a:moveTo>
                <a:lnTo>
                  <a:pt x="9212958" y="0"/>
                </a:lnTo>
                <a:lnTo>
                  <a:pt x="9212958" y="9109312"/>
                </a:lnTo>
                <a:lnTo>
                  <a:pt x="0" y="9109312"/>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0" y="-7939"/>
            <a:ext cx="13726420" cy="10294939"/>
          </a:xfrm>
          <a:custGeom>
            <a:avLst/>
            <a:gdLst/>
            <a:ahLst/>
            <a:cxnLst/>
            <a:rect r="r" b="b" t="t" l="l"/>
            <a:pathLst>
              <a:path h="10294939" w="13726420">
                <a:moveTo>
                  <a:pt x="0" y="0"/>
                </a:moveTo>
                <a:lnTo>
                  <a:pt x="13726420" y="0"/>
                </a:lnTo>
                <a:lnTo>
                  <a:pt x="13726420" y="10294939"/>
                </a:lnTo>
                <a:lnTo>
                  <a:pt x="0" y="10294939"/>
                </a:lnTo>
                <a:lnTo>
                  <a:pt x="0" y="0"/>
                </a:lnTo>
                <a:close/>
              </a:path>
            </a:pathLst>
          </a:custGeom>
          <a:blipFill>
            <a:blip r:embed="rId4"/>
            <a:stretch>
              <a:fillRect l="-24241" t="-12119" r="0" b="-12119"/>
            </a:stretch>
          </a:blipFill>
        </p:spPr>
      </p:sp>
      <p:sp>
        <p:nvSpPr>
          <p:cNvPr name="Freeform 5" id="5"/>
          <p:cNvSpPr/>
          <p:nvPr/>
        </p:nvSpPr>
        <p:spPr>
          <a:xfrm flipH="false" flipV="false" rot="0">
            <a:off x="1355821" y="2014458"/>
            <a:ext cx="11821423" cy="6646089"/>
          </a:xfrm>
          <a:custGeom>
            <a:avLst/>
            <a:gdLst/>
            <a:ahLst/>
            <a:cxnLst/>
            <a:rect r="r" b="b" t="t" l="l"/>
            <a:pathLst>
              <a:path h="6646089" w="11821423">
                <a:moveTo>
                  <a:pt x="0" y="0"/>
                </a:moveTo>
                <a:lnTo>
                  <a:pt x="11821423" y="0"/>
                </a:lnTo>
                <a:lnTo>
                  <a:pt x="11821423" y="6646089"/>
                </a:lnTo>
                <a:lnTo>
                  <a:pt x="0" y="664608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2456584" y="4270114"/>
            <a:ext cx="10477934" cy="3947701"/>
          </a:xfrm>
          <a:prstGeom prst="rect">
            <a:avLst/>
          </a:prstGeom>
        </p:spPr>
        <p:txBody>
          <a:bodyPr anchor="t" rtlCol="false" tIns="0" lIns="0" bIns="0" rIns="0">
            <a:spAutoFit/>
          </a:bodyPr>
          <a:lstStyle/>
          <a:p>
            <a:pPr algn="l">
              <a:lnSpc>
                <a:spcPts val="3960"/>
              </a:lnSpc>
              <a:spcBef>
                <a:spcPct val="0"/>
              </a:spcBef>
            </a:pPr>
            <a:r>
              <a:rPr lang="en-US" sz="2828" spc="200">
                <a:solidFill>
                  <a:srgbClr val="FFFFFF"/>
                </a:solidFill>
                <a:latin typeface="Glacial Indifference"/>
              </a:rPr>
              <a:t>Pemrograman shell, juga dikenal sebagai scripting shell, adalah teknik untuk menulis program yang disebut script shell yang menggabungkan perintah dan utilitas sistem operasi untuk mengotomatisasi tugas dan melakukan berbagai operasi pada sistem. Script ini diinterpretasikan dan dijalankan oleh shell, yang merupakan antarmuka baris perintah (CLI) yang menyediakan akses ke fungsi dan sumber daya sistem.</a:t>
            </a:r>
          </a:p>
        </p:txBody>
      </p:sp>
      <p:sp>
        <p:nvSpPr>
          <p:cNvPr name="TextBox 7" id="7"/>
          <p:cNvSpPr txBox="true"/>
          <p:nvPr/>
        </p:nvSpPr>
        <p:spPr>
          <a:xfrm rot="0">
            <a:off x="2456584" y="2819019"/>
            <a:ext cx="8626335" cy="1095795"/>
          </a:xfrm>
          <a:prstGeom prst="rect">
            <a:avLst/>
          </a:prstGeom>
        </p:spPr>
        <p:txBody>
          <a:bodyPr anchor="t" rtlCol="false" tIns="0" lIns="0" bIns="0" rIns="0">
            <a:spAutoFit/>
          </a:bodyPr>
          <a:lstStyle/>
          <a:p>
            <a:pPr algn="l" marL="0" indent="0" lvl="0">
              <a:lnSpc>
                <a:spcPts val="8985"/>
              </a:lnSpc>
              <a:spcBef>
                <a:spcPct val="0"/>
              </a:spcBef>
            </a:pPr>
            <a:r>
              <a:rPr lang="en-US" sz="6417" spc="417">
                <a:solidFill>
                  <a:srgbClr val="FFFFFF"/>
                </a:solidFill>
                <a:latin typeface="Alata"/>
              </a:rPr>
              <a:t>Pemrograman shell</a:t>
            </a:r>
          </a:p>
        </p:txBody>
      </p:sp>
      <p:sp>
        <p:nvSpPr>
          <p:cNvPr name="Freeform 8" id="8"/>
          <p:cNvSpPr/>
          <p:nvPr/>
        </p:nvSpPr>
        <p:spPr>
          <a:xfrm flipH="false" flipV="false" rot="0">
            <a:off x="7812739" y="2942844"/>
            <a:ext cx="5364505" cy="5717703"/>
          </a:xfrm>
          <a:custGeom>
            <a:avLst/>
            <a:gdLst/>
            <a:ahLst/>
            <a:cxnLst/>
            <a:rect r="r" b="b" t="t" l="l"/>
            <a:pathLst>
              <a:path h="5717703" w="5364505">
                <a:moveTo>
                  <a:pt x="0" y="0"/>
                </a:moveTo>
                <a:lnTo>
                  <a:pt x="5364505" y="0"/>
                </a:lnTo>
                <a:lnTo>
                  <a:pt x="5364505" y="5717703"/>
                </a:lnTo>
                <a:lnTo>
                  <a:pt x="0" y="5717703"/>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61565" b="-49879"/>
            </a:stretch>
          </a:blipFill>
          <a:ln cap="sq">
            <a:noFill/>
            <a:prstDash val="solid"/>
            <a:miter/>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TextBox 2" id="2"/>
          <p:cNvSpPr txBox="true"/>
          <p:nvPr/>
        </p:nvSpPr>
        <p:spPr>
          <a:xfrm rot="0">
            <a:off x="1923137" y="1914527"/>
            <a:ext cx="6349525" cy="1095795"/>
          </a:xfrm>
          <a:prstGeom prst="rect">
            <a:avLst/>
          </a:prstGeom>
        </p:spPr>
        <p:txBody>
          <a:bodyPr anchor="t" rtlCol="false" tIns="0" lIns="0" bIns="0" rIns="0">
            <a:spAutoFit/>
          </a:bodyPr>
          <a:lstStyle/>
          <a:p>
            <a:pPr algn="l" marL="0" indent="0" lvl="0">
              <a:lnSpc>
                <a:spcPts val="8985"/>
              </a:lnSpc>
              <a:spcBef>
                <a:spcPct val="0"/>
              </a:spcBef>
            </a:pPr>
            <a:r>
              <a:rPr lang="en-US" sz="6417" spc="417">
                <a:solidFill>
                  <a:srgbClr val="FFFFFF"/>
                </a:solidFill>
                <a:latin typeface="Alata"/>
              </a:rPr>
              <a:t>Fitur-Fitur</a:t>
            </a:r>
          </a:p>
        </p:txBody>
      </p:sp>
      <p:sp>
        <p:nvSpPr>
          <p:cNvPr name="Freeform 3" id="3"/>
          <p:cNvSpPr/>
          <p:nvPr/>
        </p:nvSpPr>
        <p:spPr>
          <a:xfrm flipH="false" flipV="false" rot="0">
            <a:off x="7850751" y="-2824344"/>
            <a:ext cx="7793769" cy="7706089"/>
          </a:xfrm>
          <a:custGeom>
            <a:avLst/>
            <a:gdLst/>
            <a:ahLst/>
            <a:cxnLst/>
            <a:rect r="r" b="b" t="t" l="l"/>
            <a:pathLst>
              <a:path h="7706089" w="7793769">
                <a:moveTo>
                  <a:pt x="0" y="0"/>
                </a:moveTo>
                <a:lnTo>
                  <a:pt x="7793769" y="0"/>
                </a:lnTo>
                <a:lnTo>
                  <a:pt x="7793769" y="7706088"/>
                </a:lnTo>
                <a:lnTo>
                  <a:pt x="0" y="7706088"/>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5384350" y="2773216"/>
            <a:ext cx="11102518" cy="10977615"/>
          </a:xfrm>
          <a:custGeom>
            <a:avLst/>
            <a:gdLst/>
            <a:ahLst/>
            <a:cxnLst/>
            <a:rect r="r" b="b" t="t" l="l"/>
            <a:pathLst>
              <a:path h="10977615" w="11102518">
                <a:moveTo>
                  <a:pt x="0" y="0"/>
                </a:moveTo>
                <a:lnTo>
                  <a:pt x="11102518" y="0"/>
                </a:lnTo>
                <a:lnTo>
                  <a:pt x="11102518" y="10977615"/>
                </a:lnTo>
                <a:lnTo>
                  <a:pt x="0" y="10977615"/>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5" id="5"/>
          <p:cNvGrpSpPr>
            <a:grpSpLocks noChangeAspect="true"/>
          </p:cNvGrpSpPr>
          <p:nvPr/>
        </p:nvGrpSpPr>
        <p:grpSpPr>
          <a:xfrm rot="0">
            <a:off x="9689189" y="0"/>
            <a:ext cx="8603573" cy="10287000"/>
            <a:chOff x="0" y="0"/>
            <a:chExt cx="8603361" cy="10286746"/>
          </a:xfrm>
        </p:grpSpPr>
        <p:sp>
          <p:nvSpPr>
            <p:cNvPr name="Freeform 6" id="6"/>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39675" t="0" r="-39675" b="0"/>
              </a:stretch>
            </a:blipFill>
          </p:spPr>
        </p:sp>
      </p:grpSp>
      <p:sp>
        <p:nvSpPr>
          <p:cNvPr name="TextBox 7" id="7"/>
          <p:cNvSpPr txBox="true"/>
          <p:nvPr/>
        </p:nvSpPr>
        <p:spPr>
          <a:xfrm rot="0">
            <a:off x="1623716" y="3282964"/>
            <a:ext cx="7331990" cy="3190147"/>
          </a:xfrm>
          <a:prstGeom prst="rect">
            <a:avLst/>
          </a:prstGeom>
        </p:spPr>
        <p:txBody>
          <a:bodyPr anchor="t" rtlCol="false" tIns="0" lIns="0" bIns="0" rIns="0">
            <a:spAutoFit/>
          </a:bodyPr>
          <a:lstStyle/>
          <a:p>
            <a:pPr algn="l" marL="653892" indent="-326946" lvl="1">
              <a:lnSpc>
                <a:spcPts val="4240"/>
              </a:lnSpc>
              <a:buFont typeface="Arial"/>
              <a:buChar char="•"/>
            </a:pPr>
            <a:r>
              <a:rPr lang="en-US" sz="3028" spc="215">
                <a:solidFill>
                  <a:srgbClr val="FFFFFF"/>
                </a:solidFill>
                <a:latin typeface="Glacial Indifference"/>
              </a:rPr>
              <a:t>Lihat File</a:t>
            </a:r>
          </a:p>
          <a:p>
            <a:pPr algn="l" marL="653892" indent="-326946" lvl="1">
              <a:lnSpc>
                <a:spcPts val="4240"/>
              </a:lnSpc>
              <a:buFont typeface="Arial"/>
              <a:buChar char="•"/>
            </a:pPr>
            <a:r>
              <a:rPr lang="en-US" sz="3028" spc="215">
                <a:solidFill>
                  <a:srgbClr val="FFFFFF"/>
                </a:solidFill>
                <a:latin typeface="Glacial Indifference"/>
              </a:rPr>
              <a:t>Pindah File</a:t>
            </a:r>
          </a:p>
          <a:p>
            <a:pPr algn="l" marL="653892" indent="-326946" lvl="1">
              <a:lnSpc>
                <a:spcPts val="4240"/>
              </a:lnSpc>
              <a:buFont typeface="Arial"/>
              <a:buChar char="•"/>
            </a:pPr>
            <a:r>
              <a:rPr lang="en-US" sz="3028" spc="215">
                <a:solidFill>
                  <a:srgbClr val="FFFFFF"/>
                </a:solidFill>
                <a:latin typeface="Glacial Indifference"/>
              </a:rPr>
              <a:t>Hapus File</a:t>
            </a:r>
          </a:p>
          <a:p>
            <a:pPr algn="l" marL="653892" indent="-326946" lvl="1">
              <a:lnSpc>
                <a:spcPts val="4240"/>
              </a:lnSpc>
              <a:buFont typeface="Arial"/>
              <a:buChar char="•"/>
            </a:pPr>
            <a:r>
              <a:rPr lang="en-US" sz="3028" spc="215">
                <a:solidFill>
                  <a:srgbClr val="FFFFFF"/>
                </a:solidFill>
                <a:latin typeface="Glacial Indifference"/>
              </a:rPr>
              <a:t>Buat File</a:t>
            </a:r>
          </a:p>
          <a:p>
            <a:pPr algn="l" marL="653892" indent="-326946" lvl="1">
              <a:lnSpc>
                <a:spcPts val="4240"/>
              </a:lnSpc>
              <a:buFont typeface="Arial"/>
              <a:buChar char="•"/>
            </a:pPr>
            <a:r>
              <a:rPr lang="en-US" sz="3028" spc="215">
                <a:solidFill>
                  <a:srgbClr val="FFFFFF"/>
                </a:solidFill>
                <a:latin typeface="Glacial Indifference"/>
              </a:rPr>
              <a:t>Tampilkan File Berdasarkan Ukuran</a:t>
            </a:r>
          </a:p>
          <a:p>
            <a:pPr algn="l" marL="653892" indent="-326946" lvl="1">
              <a:lnSpc>
                <a:spcPts val="4240"/>
              </a:lnSpc>
              <a:buFont typeface="Arial"/>
              <a:buChar char="•"/>
            </a:pPr>
            <a:r>
              <a:rPr lang="en-US" sz="3028" spc="215">
                <a:solidFill>
                  <a:srgbClr val="FFFFFF"/>
                </a:solidFill>
                <a:latin typeface="Glacial Indifference"/>
              </a:rPr>
              <a:t>Tampilkan Jumlah Baris File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Freeform 2" id="2"/>
          <p:cNvSpPr/>
          <p:nvPr/>
        </p:nvSpPr>
        <p:spPr>
          <a:xfrm flipH="false" flipV="false" rot="5288367">
            <a:off x="-5349339" y="175344"/>
            <a:ext cx="13553399" cy="7081651"/>
          </a:xfrm>
          <a:custGeom>
            <a:avLst/>
            <a:gdLst/>
            <a:ahLst/>
            <a:cxnLst/>
            <a:rect r="r" b="b" t="t" l="l"/>
            <a:pathLst>
              <a:path h="7081651" w="13553399">
                <a:moveTo>
                  <a:pt x="0" y="0"/>
                </a:moveTo>
                <a:lnTo>
                  <a:pt x="13553399" y="0"/>
                </a:lnTo>
                <a:lnTo>
                  <a:pt x="13553399" y="7081652"/>
                </a:lnTo>
                <a:lnTo>
                  <a:pt x="0" y="7081652"/>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2569450" y="5445029"/>
            <a:ext cx="9379701" cy="9274179"/>
          </a:xfrm>
          <a:custGeom>
            <a:avLst/>
            <a:gdLst/>
            <a:ahLst/>
            <a:cxnLst/>
            <a:rect r="r" b="b" t="t" l="l"/>
            <a:pathLst>
              <a:path h="9274179" w="9379701">
                <a:moveTo>
                  <a:pt x="0" y="0"/>
                </a:moveTo>
                <a:lnTo>
                  <a:pt x="9379700" y="0"/>
                </a:lnTo>
                <a:lnTo>
                  <a:pt x="9379700" y="9274179"/>
                </a:lnTo>
                <a:lnTo>
                  <a:pt x="0" y="9274179"/>
                </a:lnTo>
                <a:lnTo>
                  <a:pt x="0" y="0"/>
                </a:lnTo>
                <a:close/>
              </a:path>
            </a:pathLst>
          </a:custGeom>
          <a:blipFill>
            <a:blip r:embed="rId4">
              <a:alphaModFix amt="16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534439" y="1754476"/>
            <a:ext cx="7000559" cy="6778047"/>
          </a:xfrm>
          <a:custGeom>
            <a:avLst/>
            <a:gdLst/>
            <a:ahLst/>
            <a:cxnLst/>
            <a:rect r="r" b="b" t="t" l="l"/>
            <a:pathLst>
              <a:path h="6778047" w="7000559">
                <a:moveTo>
                  <a:pt x="0" y="0"/>
                </a:moveTo>
                <a:lnTo>
                  <a:pt x="7000559" y="0"/>
                </a:lnTo>
                <a:lnTo>
                  <a:pt x="7000559" y="6778048"/>
                </a:lnTo>
                <a:lnTo>
                  <a:pt x="0" y="6778048"/>
                </a:lnTo>
                <a:lnTo>
                  <a:pt x="0" y="0"/>
                </a:lnTo>
                <a:close/>
              </a:path>
            </a:pathLst>
          </a:custGeom>
          <a:blipFill>
            <a:blip r:embed="rId6"/>
            <a:stretch>
              <a:fillRect l="0" t="0" r="0" b="0"/>
            </a:stretch>
          </a:blipFill>
        </p:spPr>
      </p:sp>
      <p:sp>
        <p:nvSpPr>
          <p:cNvPr name="TextBox 5" id="5"/>
          <p:cNvSpPr txBox="true"/>
          <p:nvPr/>
        </p:nvSpPr>
        <p:spPr>
          <a:xfrm rot="0">
            <a:off x="7843066" y="3157534"/>
            <a:ext cx="10069339" cy="3685359"/>
          </a:xfrm>
          <a:prstGeom prst="rect">
            <a:avLst/>
          </a:prstGeom>
        </p:spPr>
        <p:txBody>
          <a:bodyPr anchor="t" rtlCol="false" tIns="0" lIns="0" bIns="0" rIns="0">
            <a:spAutoFit/>
          </a:bodyPr>
          <a:lstStyle/>
          <a:p>
            <a:pPr algn="l" marL="0" indent="0" lvl="0">
              <a:lnSpc>
                <a:spcPts val="4189"/>
              </a:lnSpc>
              <a:spcBef>
                <a:spcPct val="0"/>
              </a:spcBef>
            </a:pPr>
            <a:r>
              <a:rPr lang="en-US" sz="2992" spc="194">
                <a:solidFill>
                  <a:srgbClr val="FFFFFF"/>
                </a:solidFill>
                <a:latin typeface="Alata"/>
              </a:rPr>
              <a:t>Dalam fitur ini pengguna dapat melihat daftar file dan subdirektori dalam direktori tertentu. Jika direktori ada, isinya akan ditampilkan menggunakan perintah ls. Jika tidak ada, pesan kesalahan akan ditampilkan untuk memberi tahu pengguna bahwa direktori yang dimasukkan tidak ditemukan</a:t>
            </a:r>
          </a:p>
        </p:txBody>
      </p:sp>
      <p:sp>
        <p:nvSpPr>
          <p:cNvPr name="TextBox 6" id="6"/>
          <p:cNvSpPr txBox="true"/>
          <p:nvPr/>
        </p:nvSpPr>
        <p:spPr>
          <a:xfrm rot="0">
            <a:off x="7843066" y="1857644"/>
            <a:ext cx="7900804" cy="1192035"/>
          </a:xfrm>
          <a:prstGeom prst="rect">
            <a:avLst/>
          </a:prstGeom>
        </p:spPr>
        <p:txBody>
          <a:bodyPr anchor="t" rtlCol="false" tIns="0" lIns="0" bIns="0" rIns="0">
            <a:spAutoFit/>
          </a:bodyPr>
          <a:lstStyle/>
          <a:p>
            <a:pPr algn="l" marL="0" indent="0" lvl="0">
              <a:lnSpc>
                <a:spcPts val="9786"/>
              </a:lnSpc>
              <a:spcBef>
                <a:spcPct val="0"/>
              </a:spcBef>
            </a:pPr>
            <a:r>
              <a:rPr lang="en-US" sz="6990" spc="454">
                <a:solidFill>
                  <a:srgbClr val="FFFFFF"/>
                </a:solidFill>
                <a:latin typeface="Alata"/>
              </a:rPr>
              <a:t>Lihat File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Freeform 2" id="2"/>
          <p:cNvSpPr/>
          <p:nvPr/>
        </p:nvSpPr>
        <p:spPr>
          <a:xfrm flipH="false" flipV="false" rot="1257840">
            <a:off x="9587899" y="-1323153"/>
            <a:ext cx="14604082" cy="10249410"/>
          </a:xfrm>
          <a:custGeom>
            <a:avLst/>
            <a:gdLst/>
            <a:ahLst/>
            <a:cxnLst/>
            <a:rect r="r" b="b" t="t" l="l"/>
            <a:pathLst>
              <a:path h="10249410" w="14604082">
                <a:moveTo>
                  <a:pt x="0" y="0"/>
                </a:moveTo>
                <a:lnTo>
                  <a:pt x="14604082" y="0"/>
                </a:lnTo>
                <a:lnTo>
                  <a:pt x="14604082" y="10249410"/>
                </a:lnTo>
                <a:lnTo>
                  <a:pt x="0" y="10249410"/>
                </a:lnTo>
                <a:lnTo>
                  <a:pt x="0" y="0"/>
                </a:lnTo>
                <a:close/>
              </a:path>
            </a:pathLst>
          </a:custGeom>
          <a:blipFill>
            <a:blip r:embed="rId2">
              <a:alphaModFix amt="13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1257840">
            <a:off x="-4515796" y="6609692"/>
            <a:ext cx="14604082" cy="10249410"/>
          </a:xfrm>
          <a:custGeom>
            <a:avLst/>
            <a:gdLst/>
            <a:ahLst/>
            <a:cxnLst/>
            <a:rect r="r" b="b" t="t" l="l"/>
            <a:pathLst>
              <a:path h="10249410" w="14604082">
                <a:moveTo>
                  <a:pt x="0" y="0"/>
                </a:moveTo>
                <a:lnTo>
                  <a:pt x="14604082" y="0"/>
                </a:lnTo>
                <a:lnTo>
                  <a:pt x="14604082" y="10249410"/>
                </a:lnTo>
                <a:lnTo>
                  <a:pt x="0" y="10249410"/>
                </a:lnTo>
                <a:lnTo>
                  <a:pt x="0" y="0"/>
                </a:lnTo>
                <a:close/>
              </a:path>
            </a:pathLst>
          </a:custGeom>
          <a:blipFill>
            <a:blip r:embed="rId2">
              <a:alphaModFix amt="13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10768459" y="1982993"/>
            <a:ext cx="7213494" cy="6379479"/>
          </a:xfrm>
          <a:custGeom>
            <a:avLst/>
            <a:gdLst/>
            <a:ahLst/>
            <a:cxnLst/>
            <a:rect r="r" b="b" t="t" l="l"/>
            <a:pathLst>
              <a:path h="6379479" w="7213494">
                <a:moveTo>
                  <a:pt x="0" y="0"/>
                </a:moveTo>
                <a:lnTo>
                  <a:pt x="7213493" y="0"/>
                </a:lnTo>
                <a:lnTo>
                  <a:pt x="7213493" y="6379479"/>
                </a:lnTo>
                <a:lnTo>
                  <a:pt x="0" y="6379479"/>
                </a:lnTo>
                <a:lnTo>
                  <a:pt x="0" y="0"/>
                </a:lnTo>
                <a:close/>
              </a:path>
            </a:pathLst>
          </a:custGeom>
          <a:blipFill>
            <a:blip r:embed="rId4"/>
            <a:stretch>
              <a:fillRect l="0" t="0" r="0" b="0"/>
            </a:stretch>
          </a:blipFill>
        </p:spPr>
      </p:sp>
      <p:sp>
        <p:nvSpPr>
          <p:cNvPr name="TextBox 5" id="5"/>
          <p:cNvSpPr txBox="true"/>
          <p:nvPr/>
        </p:nvSpPr>
        <p:spPr>
          <a:xfrm rot="0">
            <a:off x="1194200" y="1321480"/>
            <a:ext cx="9895541" cy="1189674"/>
          </a:xfrm>
          <a:prstGeom prst="rect">
            <a:avLst/>
          </a:prstGeom>
        </p:spPr>
        <p:txBody>
          <a:bodyPr anchor="t" rtlCol="false" tIns="0" lIns="0" bIns="0" rIns="0">
            <a:spAutoFit/>
          </a:bodyPr>
          <a:lstStyle/>
          <a:p>
            <a:pPr algn="l" marL="0" indent="0" lvl="0">
              <a:lnSpc>
                <a:spcPts val="9764"/>
              </a:lnSpc>
              <a:spcBef>
                <a:spcPct val="0"/>
              </a:spcBef>
            </a:pPr>
            <a:r>
              <a:rPr lang="en-US" sz="6974" spc="453">
                <a:solidFill>
                  <a:srgbClr val="FFFFFF"/>
                </a:solidFill>
                <a:latin typeface="Alata"/>
              </a:rPr>
              <a:t>Pindah File</a:t>
            </a:r>
          </a:p>
        </p:txBody>
      </p:sp>
      <p:sp>
        <p:nvSpPr>
          <p:cNvPr name="TextBox 6" id="6"/>
          <p:cNvSpPr txBox="true"/>
          <p:nvPr/>
        </p:nvSpPr>
        <p:spPr>
          <a:xfrm rot="0">
            <a:off x="1107301" y="2789571"/>
            <a:ext cx="9210759" cy="2097839"/>
          </a:xfrm>
          <a:prstGeom prst="rect">
            <a:avLst/>
          </a:prstGeom>
        </p:spPr>
        <p:txBody>
          <a:bodyPr anchor="t" rtlCol="false" tIns="0" lIns="0" bIns="0" rIns="0">
            <a:spAutoFit/>
          </a:bodyPr>
          <a:lstStyle/>
          <a:p>
            <a:pPr algn="l" marL="0" indent="0" lvl="0">
              <a:lnSpc>
                <a:spcPts val="4189"/>
              </a:lnSpc>
              <a:spcBef>
                <a:spcPct val="0"/>
              </a:spcBef>
            </a:pPr>
            <a:r>
              <a:rPr lang="en-US" sz="2992" spc="194">
                <a:solidFill>
                  <a:srgbClr val="FFFFFF"/>
                </a:solidFill>
                <a:latin typeface="Alata"/>
              </a:rPr>
              <a:t>Dalam fitur ini pengguna dapat memindahkan file dengan memasukkan sumber file dan tujuan filenya. Pastikan ada terlebih dahulu file yang akan dipindah dan tujuan filenya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Freeform 2" id="2"/>
          <p:cNvSpPr/>
          <p:nvPr/>
        </p:nvSpPr>
        <p:spPr>
          <a:xfrm flipH="false" flipV="false" rot="5288367">
            <a:off x="-5349339" y="175344"/>
            <a:ext cx="13553399" cy="7081651"/>
          </a:xfrm>
          <a:custGeom>
            <a:avLst/>
            <a:gdLst/>
            <a:ahLst/>
            <a:cxnLst/>
            <a:rect r="r" b="b" t="t" l="l"/>
            <a:pathLst>
              <a:path h="7081651" w="13553399">
                <a:moveTo>
                  <a:pt x="0" y="0"/>
                </a:moveTo>
                <a:lnTo>
                  <a:pt x="13553399" y="0"/>
                </a:lnTo>
                <a:lnTo>
                  <a:pt x="13553399" y="7081652"/>
                </a:lnTo>
                <a:lnTo>
                  <a:pt x="0" y="7081652"/>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2569450" y="5445029"/>
            <a:ext cx="9379701" cy="9274179"/>
          </a:xfrm>
          <a:custGeom>
            <a:avLst/>
            <a:gdLst/>
            <a:ahLst/>
            <a:cxnLst/>
            <a:rect r="r" b="b" t="t" l="l"/>
            <a:pathLst>
              <a:path h="9274179" w="9379701">
                <a:moveTo>
                  <a:pt x="0" y="0"/>
                </a:moveTo>
                <a:lnTo>
                  <a:pt x="9379700" y="0"/>
                </a:lnTo>
                <a:lnTo>
                  <a:pt x="9379700" y="9274179"/>
                </a:lnTo>
                <a:lnTo>
                  <a:pt x="0" y="9274179"/>
                </a:lnTo>
                <a:lnTo>
                  <a:pt x="0" y="0"/>
                </a:lnTo>
                <a:close/>
              </a:path>
            </a:pathLst>
          </a:custGeom>
          <a:blipFill>
            <a:blip r:embed="rId4">
              <a:alphaModFix amt="16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340994" y="1307212"/>
            <a:ext cx="7193394" cy="6490403"/>
          </a:xfrm>
          <a:custGeom>
            <a:avLst/>
            <a:gdLst/>
            <a:ahLst/>
            <a:cxnLst/>
            <a:rect r="r" b="b" t="t" l="l"/>
            <a:pathLst>
              <a:path h="6490403" w="7193394">
                <a:moveTo>
                  <a:pt x="0" y="0"/>
                </a:moveTo>
                <a:lnTo>
                  <a:pt x="7193394" y="0"/>
                </a:lnTo>
                <a:lnTo>
                  <a:pt x="7193394" y="6490403"/>
                </a:lnTo>
                <a:lnTo>
                  <a:pt x="0" y="6490403"/>
                </a:lnTo>
                <a:lnTo>
                  <a:pt x="0" y="0"/>
                </a:lnTo>
                <a:close/>
              </a:path>
            </a:pathLst>
          </a:custGeom>
          <a:blipFill>
            <a:blip r:embed="rId6"/>
            <a:stretch>
              <a:fillRect l="0" t="0" r="0" b="0"/>
            </a:stretch>
          </a:blipFill>
        </p:spPr>
      </p:sp>
      <p:sp>
        <p:nvSpPr>
          <p:cNvPr name="TextBox 5" id="5"/>
          <p:cNvSpPr txBox="true"/>
          <p:nvPr/>
        </p:nvSpPr>
        <p:spPr>
          <a:xfrm rot="0">
            <a:off x="7843066" y="3157534"/>
            <a:ext cx="10069339" cy="2097839"/>
          </a:xfrm>
          <a:prstGeom prst="rect">
            <a:avLst/>
          </a:prstGeom>
        </p:spPr>
        <p:txBody>
          <a:bodyPr anchor="t" rtlCol="false" tIns="0" lIns="0" bIns="0" rIns="0">
            <a:spAutoFit/>
          </a:bodyPr>
          <a:lstStyle/>
          <a:p>
            <a:pPr algn="l" marL="0" indent="0" lvl="0">
              <a:lnSpc>
                <a:spcPts val="4189"/>
              </a:lnSpc>
              <a:spcBef>
                <a:spcPct val="0"/>
              </a:spcBef>
            </a:pPr>
            <a:r>
              <a:rPr lang="en-US" sz="2992" spc="194">
                <a:solidFill>
                  <a:srgbClr val="FFFFFF"/>
                </a:solidFill>
                <a:latin typeface="Alata"/>
              </a:rPr>
              <a:t>Dalam fitur ini pengguna dapat menghapus file yang ingin dihapus dengan memasukkan file yang akan dihapus. Pastikan ada terlebih dahulu file yang akan dihapus </a:t>
            </a:r>
          </a:p>
        </p:txBody>
      </p:sp>
      <p:sp>
        <p:nvSpPr>
          <p:cNvPr name="TextBox 6" id="6"/>
          <p:cNvSpPr txBox="true"/>
          <p:nvPr/>
        </p:nvSpPr>
        <p:spPr>
          <a:xfrm rot="0">
            <a:off x="7843066" y="1857644"/>
            <a:ext cx="7900804" cy="1192035"/>
          </a:xfrm>
          <a:prstGeom prst="rect">
            <a:avLst/>
          </a:prstGeom>
        </p:spPr>
        <p:txBody>
          <a:bodyPr anchor="t" rtlCol="false" tIns="0" lIns="0" bIns="0" rIns="0">
            <a:spAutoFit/>
          </a:bodyPr>
          <a:lstStyle/>
          <a:p>
            <a:pPr algn="l" marL="0" indent="0" lvl="0">
              <a:lnSpc>
                <a:spcPts val="9786"/>
              </a:lnSpc>
              <a:spcBef>
                <a:spcPct val="0"/>
              </a:spcBef>
            </a:pPr>
            <a:r>
              <a:rPr lang="en-US" sz="6990" spc="454">
                <a:solidFill>
                  <a:srgbClr val="FFFFFF"/>
                </a:solidFill>
                <a:latin typeface="Alata"/>
              </a:rPr>
              <a:t>Hapus File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Freeform 2" id="2"/>
          <p:cNvSpPr/>
          <p:nvPr/>
        </p:nvSpPr>
        <p:spPr>
          <a:xfrm flipH="false" flipV="false" rot="1257840">
            <a:off x="9587899" y="-1323153"/>
            <a:ext cx="14604082" cy="10249410"/>
          </a:xfrm>
          <a:custGeom>
            <a:avLst/>
            <a:gdLst/>
            <a:ahLst/>
            <a:cxnLst/>
            <a:rect r="r" b="b" t="t" l="l"/>
            <a:pathLst>
              <a:path h="10249410" w="14604082">
                <a:moveTo>
                  <a:pt x="0" y="0"/>
                </a:moveTo>
                <a:lnTo>
                  <a:pt x="14604082" y="0"/>
                </a:lnTo>
                <a:lnTo>
                  <a:pt x="14604082" y="10249410"/>
                </a:lnTo>
                <a:lnTo>
                  <a:pt x="0" y="10249410"/>
                </a:lnTo>
                <a:lnTo>
                  <a:pt x="0" y="0"/>
                </a:lnTo>
                <a:close/>
              </a:path>
            </a:pathLst>
          </a:custGeom>
          <a:blipFill>
            <a:blip r:embed="rId2">
              <a:alphaModFix amt="13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1257840">
            <a:off x="-4515796" y="6609692"/>
            <a:ext cx="14604082" cy="10249410"/>
          </a:xfrm>
          <a:custGeom>
            <a:avLst/>
            <a:gdLst/>
            <a:ahLst/>
            <a:cxnLst/>
            <a:rect r="r" b="b" t="t" l="l"/>
            <a:pathLst>
              <a:path h="10249410" w="14604082">
                <a:moveTo>
                  <a:pt x="0" y="0"/>
                </a:moveTo>
                <a:lnTo>
                  <a:pt x="14604082" y="0"/>
                </a:lnTo>
                <a:lnTo>
                  <a:pt x="14604082" y="10249410"/>
                </a:lnTo>
                <a:lnTo>
                  <a:pt x="0" y="10249410"/>
                </a:lnTo>
                <a:lnTo>
                  <a:pt x="0" y="0"/>
                </a:lnTo>
                <a:close/>
              </a:path>
            </a:pathLst>
          </a:custGeom>
          <a:blipFill>
            <a:blip r:embed="rId2">
              <a:alphaModFix amt="13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9308505" y="2511155"/>
            <a:ext cx="8735782" cy="5117693"/>
          </a:xfrm>
          <a:custGeom>
            <a:avLst/>
            <a:gdLst/>
            <a:ahLst/>
            <a:cxnLst/>
            <a:rect r="r" b="b" t="t" l="l"/>
            <a:pathLst>
              <a:path h="5117693" w="8735782">
                <a:moveTo>
                  <a:pt x="0" y="0"/>
                </a:moveTo>
                <a:lnTo>
                  <a:pt x="8735782" y="0"/>
                </a:lnTo>
                <a:lnTo>
                  <a:pt x="8735782" y="5117692"/>
                </a:lnTo>
                <a:lnTo>
                  <a:pt x="0" y="5117692"/>
                </a:lnTo>
                <a:lnTo>
                  <a:pt x="0" y="0"/>
                </a:lnTo>
                <a:close/>
              </a:path>
            </a:pathLst>
          </a:custGeom>
          <a:blipFill>
            <a:blip r:embed="rId4"/>
            <a:stretch>
              <a:fillRect l="0" t="0" r="0" b="0"/>
            </a:stretch>
          </a:blipFill>
        </p:spPr>
      </p:sp>
      <p:sp>
        <p:nvSpPr>
          <p:cNvPr name="TextBox 5" id="5"/>
          <p:cNvSpPr txBox="true"/>
          <p:nvPr/>
        </p:nvSpPr>
        <p:spPr>
          <a:xfrm rot="0">
            <a:off x="1194200" y="1321480"/>
            <a:ext cx="9895541" cy="1189674"/>
          </a:xfrm>
          <a:prstGeom prst="rect">
            <a:avLst/>
          </a:prstGeom>
        </p:spPr>
        <p:txBody>
          <a:bodyPr anchor="t" rtlCol="false" tIns="0" lIns="0" bIns="0" rIns="0">
            <a:spAutoFit/>
          </a:bodyPr>
          <a:lstStyle/>
          <a:p>
            <a:pPr algn="l" marL="0" indent="0" lvl="0">
              <a:lnSpc>
                <a:spcPts val="9764"/>
              </a:lnSpc>
              <a:spcBef>
                <a:spcPct val="0"/>
              </a:spcBef>
            </a:pPr>
            <a:r>
              <a:rPr lang="en-US" sz="6974" spc="453">
                <a:solidFill>
                  <a:srgbClr val="FFFFFF"/>
                </a:solidFill>
                <a:latin typeface="Alata"/>
              </a:rPr>
              <a:t>Buat File</a:t>
            </a:r>
          </a:p>
        </p:txBody>
      </p:sp>
      <p:sp>
        <p:nvSpPr>
          <p:cNvPr name="TextBox 6" id="6"/>
          <p:cNvSpPr txBox="true"/>
          <p:nvPr/>
        </p:nvSpPr>
        <p:spPr>
          <a:xfrm rot="0">
            <a:off x="1107301" y="2789571"/>
            <a:ext cx="8201203" cy="2097839"/>
          </a:xfrm>
          <a:prstGeom prst="rect">
            <a:avLst/>
          </a:prstGeom>
        </p:spPr>
        <p:txBody>
          <a:bodyPr anchor="t" rtlCol="false" tIns="0" lIns="0" bIns="0" rIns="0">
            <a:spAutoFit/>
          </a:bodyPr>
          <a:lstStyle/>
          <a:p>
            <a:pPr algn="l" marL="0" indent="0" lvl="0">
              <a:lnSpc>
                <a:spcPts val="4189"/>
              </a:lnSpc>
              <a:spcBef>
                <a:spcPct val="0"/>
              </a:spcBef>
            </a:pPr>
            <a:r>
              <a:rPr lang="en-US" sz="2992" spc="194">
                <a:solidFill>
                  <a:srgbClr val="FFFFFF"/>
                </a:solidFill>
                <a:latin typeface="Alata"/>
              </a:rPr>
              <a:t>Dalam fitur ini pengguna dapat membuat file baru dengan memasukkan nama file baru dan isi teks pada file baru yang telah dibuat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Freeform 2" id="2"/>
          <p:cNvSpPr/>
          <p:nvPr/>
        </p:nvSpPr>
        <p:spPr>
          <a:xfrm flipH="false" flipV="false" rot="5288367">
            <a:off x="-5349339" y="175344"/>
            <a:ext cx="13553399" cy="7081651"/>
          </a:xfrm>
          <a:custGeom>
            <a:avLst/>
            <a:gdLst/>
            <a:ahLst/>
            <a:cxnLst/>
            <a:rect r="r" b="b" t="t" l="l"/>
            <a:pathLst>
              <a:path h="7081651" w="13553399">
                <a:moveTo>
                  <a:pt x="0" y="0"/>
                </a:moveTo>
                <a:lnTo>
                  <a:pt x="13553399" y="0"/>
                </a:lnTo>
                <a:lnTo>
                  <a:pt x="13553399" y="7081652"/>
                </a:lnTo>
                <a:lnTo>
                  <a:pt x="0" y="7081652"/>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2569450" y="5445029"/>
            <a:ext cx="9379701" cy="9274179"/>
          </a:xfrm>
          <a:custGeom>
            <a:avLst/>
            <a:gdLst/>
            <a:ahLst/>
            <a:cxnLst/>
            <a:rect r="r" b="b" t="t" l="l"/>
            <a:pathLst>
              <a:path h="9274179" w="9379701">
                <a:moveTo>
                  <a:pt x="0" y="0"/>
                </a:moveTo>
                <a:lnTo>
                  <a:pt x="9379700" y="0"/>
                </a:lnTo>
                <a:lnTo>
                  <a:pt x="9379700" y="9274179"/>
                </a:lnTo>
                <a:lnTo>
                  <a:pt x="0" y="9274179"/>
                </a:lnTo>
                <a:lnTo>
                  <a:pt x="0" y="0"/>
                </a:lnTo>
                <a:close/>
              </a:path>
            </a:pathLst>
          </a:custGeom>
          <a:blipFill>
            <a:blip r:embed="rId4">
              <a:alphaModFix amt="16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89301" y="1660103"/>
            <a:ext cx="7458318" cy="6083684"/>
          </a:xfrm>
          <a:custGeom>
            <a:avLst/>
            <a:gdLst/>
            <a:ahLst/>
            <a:cxnLst/>
            <a:rect r="r" b="b" t="t" l="l"/>
            <a:pathLst>
              <a:path h="6083684" w="7458318">
                <a:moveTo>
                  <a:pt x="0" y="0"/>
                </a:moveTo>
                <a:lnTo>
                  <a:pt x="7458318" y="0"/>
                </a:lnTo>
                <a:lnTo>
                  <a:pt x="7458318" y="6083684"/>
                </a:lnTo>
                <a:lnTo>
                  <a:pt x="0" y="6083684"/>
                </a:lnTo>
                <a:lnTo>
                  <a:pt x="0" y="0"/>
                </a:lnTo>
                <a:close/>
              </a:path>
            </a:pathLst>
          </a:custGeom>
          <a:blipFill>
            <a:blip r:embed="rId6"/>
            <a:stretch>
              <a:fillRect l="0" t="0" r="0" b="0"/>
            </a:stretch>
          </a:blipFill>
        </p:spPr>
      </p:sp>
      <p:sp>
        <p:nvSpPr>
          <p:cNvPr name="TextBox 5" id="5"/>
          <p:cNvSpPr txBox="true"/>
          <p:nvPr/>
        </p:nvSpPr>
        <p:spPr>
          <a:xfrm rot="0">
            <a:off x="7843066" y="3624450"/>
            <a:ext cx="10069339" cy="2627012"/>
          </a:xfrm>
          <a:prstGeom prst="rect">
            <a:avLst/>
          </a:prstGeom>
        </p:spPr>
        <p:txBody>
          <a:bodyPr anchor="t" rtlCol="false" tIns="0" lIns="0" bIns="0" rIns="0">
            <a:spAutoFit/>
          </a:bodyPr>
          <a:lstStyle/>
          <a:p>
            <a:pPr algn="l" marL="0" indent="0" lvl="0">
              <a:lnSpc>
                <a:spcPts val="4189"/>
              </a:lnSpc>
              <a:spcBef>
                <a:spcPct val="0"/>
              </a:spcBef>
            </a:pPr>
            <a:r>
              <a:rPr lang="en-US" sz="2992" spc="194">
                <a:solidFill>
                  <a:srgbClr val="FFFFFF"/>
                </a:solidFill>
                <a:latin typeface="Alata"/>
              </a:rPr>
              <a:t>Dalam fitur ini pengguna dapat melihat file berdasarkan ukuran yang dimasukkan dengan memasukkan ukuran file yang ingin dicari (dalam kb). Setelah itu, program akan menampilkan file dengan ukuran lebih besar dari input pengguna</a:t>
            </a:r>
          </a:p>
        </p:txBody>
      </p:sp>
      <p:sp>
        <p:nvSpPr>
          <p:cNvPr name="TextBox 6" id="6"/>
          <p:cNvSpPr txBox="true"/>
          <p:nvPr/>
        </p:nvSpPr>
        <p:spPr>
          <a:xfrm rot="0">
            <a:off x="7843066" y="895350"/>
            <a:ext cx="10444934" cy="2396490"/>
          </a:xfrm>
          <a:prstGeom prst="rect">
            <a:avLst/>
          </a:prstGeom>
        </p:spPr>
        <p:txBody>
          <a:bodyPr anchor="t" rtlCol="false" tIns="0" lIns="0" bIns="0" rIns="0">
            <a:spAutoFit/>
          </a:bodyPr>
          <a:lstStyle/>
          <a:p>
            <a:pPr algn="l" marL="0" indent="0" lvl="0">
              <a:lnSpc>
                <a:spcPts val="9660"/>
              </a:lnSpc>
              <a:spcBef>
                <a:spcPct val="0"/>
              </a:spcBef>
            </a:pPr>
            <a:r>
              <a:rPr lang="en-US" sz="6900" spc="448">
                <a:solidFill>
                  <a:srgbClr val="FFFFFF"/>
                </a:solidFill>
                <a:latin typeface="Alata"/>
              </a:rPr>
              <a:t>Tampilkan File Berdasarkan Ukuran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DAGFrARJgR0</dc:identifier>
  <dcterms:modified xsi:type="dcterms:W3CDTF">2011-08-01T06:04:30Z</dcterms:modified>
  <cp:revision>1</cp:revision>
  <dc:title>Black Modern Professional Business Project Presentation</dc:title>
</cp:coreProperties>
</file>